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9"/>
  </p:notesMasterIdLst>
  <p:handoutMasterIdLst>
    <p:handoutMasterId r:id="rId20"/>
  </p:handoutMasterIdLst>
  <p:sldIdLst>
    <p:sldId id="256" r:id="rId2"/>
    <p:sldId id="257" r:id="rId3"/>
    <p:sldId id="258" r:id="rId4"/>
    <p:sldId id="259" r:id="rId5"/>
    <p:sldId id="264" r:id="rId6"/>
    <p:sldId id="265" r:id="rId7"/>
    <p:sldId id="266" r:id="rId8"/>
    <p:sldId id="267" r:id="rId9"/>
    <p:sldId id="268" r:id="rId10"/>
    <p:sldId id="270" r:id="rId11"/>
    <p:sldId id="263" r:id="rId12"/>
    <p:sldId id="261" r:id="rId13"/>
    <p:sldId id="271" r:id="rId14"/>
    <p:sldId id="272" r:id="rId15"/>
    <p:sldId id="273" r:id="rId16"/>
    <p:sldId id="274" r:id="rId17"/>
    <p:sldId id="275"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clrMode="gray"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4668" autoAdjust="0"/>
  </p:normalViewPr>
  <p:slideViewPr>
    <p:cSldViewPr snapToGrid="0" snapToObjects="1">
      <p:cViewPr>
        <p:scale>
          <a:sx n="124" d="100"/>
          <a:sy n="124" d="100"/>
        </p:scale>
        <p:origin x="-1254" y="-144"/>
      </p:cViewPr>
      <p:guideLst>
        <p:guide orient="horz" pos="2160"/>
        <p:guide pos="2880"/>
      </p:guideLst>
    </p:cSldViewPr>
  </p:slideViewPr>
  <p:outlineViewPr>
    <p:cViewPr>
      <p:scale>
        <a:sx n="33" d="100"/>
        <a:sy n="33" d="100"/>
      </p:scale>
      <p:origin x="0" y="159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ndy\Documents\ProjectFrequencyAnalysi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ndy\Documents\ProjectFrequencyAnalysi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Andy\Documents\ProjectFrequencyAnalysi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Normalized Frequency vs. Bias</a:t>
            </a:r>
          </a:p>
        </c:rich>
      </c:tx>
      <c:layout/>
      <c:overlay val="0"/>
    </c:title>
    <c:autoTitleDeleted val="0"/>
    <c:plotArea>
      <c:layout/>
      <c:scatterChart>
        <c:scatterStyle val="smoothMarker"/>
        <c:varyColors val="0"/>
        <c:ser>
          <c:idx val="0"/>
          <c:order val="0"/>
          <c:xVal>
            <c:numRef>
              <c:f>'VDD=1.1'!$E$4:$E$24</c:f>
              <c:numCache>
                <c:formatCode>General</c:formatCode>
                <c:ptCount val="21"/>
                <c:pt idx="0">
                  <c:v>-0.1</c:v>
                </c:pt>
                <c:pt idx="1">
                  <c:v>-0.09</c:v>
                </c:pt>
                <c:pt idx="2">
                  <c:v>-0.08</c:v>
                </c:pt>
                <c:pt idx="3">
                  <c:v>-7.0000000000000007E-2</c:v>
                </c:pt>
                <c:pt idx="4">
                  <c:v>-0.06</c:v>
                </c:pt>
                <c:pt idx="5">
                  <c:v>-0.05</c:v>
                </c:pt>
                <c:pt idx="6">
                  <c:v>-3.9999999999999897E-2</c:v>
                </c:pt>
                <c:pt idx="7">
                  <c:v>-2.9999999999999898E-2</c:v>
                </c:pt>
                <c:pt idx="8">
                  <c:v>-1.99999999999999E-2</c:v>
                </c:pt>
                <c:pt idx="9">
                  <c:v>-9.99999999999991E-3</c:v>
                </c:pt>
                <c:pt idx="10">
                  <c:v>0</c:v>
                </c:pt>
                <c:pt idx="11">
                  <c:v>0.01</c:v>
                </c:pt>
                <c:pt idx="12">
                  <c:v>0.02</c:v>
                </c:pt>
                <c:pt idx="13">
                  <c:v>0.03</c:v>
                </c:pt>
                <c:pt idx="14">
                  <c:v>0.04</c:v>
                </c:pt>
                <c:pt idx="15">
                  <c:v>0.05</c:v>
                </c:pt>
                <c:pt idx="16">
                  <c:v>0.06</c:v>
                </c:pt>
                <c:pt idx="17">
                  <c:v>7.0000000000000007E-2</c:v>
                </c:pt>
                <c:pt idx="18">
                  <c:v>0.08</c:v>
                </c:pt>
                <c:pt idx="19">
                  <c:v>0.09</c:v>
                </c:pt>
                <c:pt idx="20">
                  <c:v>0.1</c:v>
                </c:pt>
              </c:numCache>
            </c:numRef>
          </c:xVal>
          <c:yVal>
            <c:numRef>
              <c:f>'VDD=1.1'!$J$19:$J$38</c:f>
              <c:numCache>
                <c:formatCode>General</c:formatCode>
                <c:ptCount val="20"/>
                <c:pt idx="0">
                  <c:v>0.72611615031216903</c:v>
                </c:pt>
                <c:pt idx="1">
                  <c:v>0.75745081870656095</c:v>
                </c:pt>
                <c:pt idx="2">
                  <c:v>0.78831428907998602</c:v>
                </c:pt>
                <c:pt idx="3">
                  <c:v>0.81847096242195805</c:v>
                </c:pt>
                <c:pt idx="4">
                  <c:v>0.84780303922723499</c:v>
                </c:pt>
                <c:pt idx="5">
                  <c:v>0.87607492048533397</c:v>
                </c:pt>
                <c:pt idx="6">
                  <c:v>0.903286606196254</c:v>
                </c:pt>
                <c:pt idx="7">
                  <c:v>0.92943809635999497</c:v>
                </c:pt>
                <c:pt idx="8">
                  <c:v>0.954293791966074</c:v>
                </c:pt>
                <c:pt idx="9">
                  <c:v>0.97785369301448899</c:v>
                </c:pt>
                <c:pt idx="10">
                  <c:v>1</c:v>
                </c:pt>
                <c:pt idx="11">
                  <c:v>1.020850512427848</c:v>
                </c:pt>
                <c:pt idx="12">
                  <c:v>1.0400518317823071</c:v>
                </c:pt>
                <c:pt idx="13">
                  <c:v>1.057721757568618</c:v>
                </c:pt>
                <c:pt idx="14">
                  <c:v>1.0737424902815409</c:v>
                </c:pt>
                <c:pt idx="15">
                  <c:v>1.0879962304158319</c:v>
                </c:pt>
                <c:pt idx="16">
                  <c:v>1.1004829779714931</c:v>
                </c:pt>
                <c:pt idx="17">
                  <c:v>1.1112027329485219</c:v>
                </c:pt>
                <c:pt idx="18">
                  <c:v>1.120037695841678</c:v>
                </c:pt>
                <c:pt idx="19">
                  <c:v>1.127105666156202</c:v>
                </c:pt>
              </c:numCache>
            </c:numRef>
          </c:yVal>
          <c:smooth val="1"/>
        </c:ser>
        <c:dLbls>
          <c:showLegendKey val="0"/>
          <c:showVal val="0"/>
          <c:showCatName val="0"/>
          <c:showSerName val="0"/>
          <c:showPercent val="0"/>
          <c:showBubbleSize val="0"/>
        </c:dLbls>
        <c:axId val="59731968"/>
        <c:axId val="59733888"/>
      </c:scatterChart>
      <c:valAx>
        <c:axId val="59731968"/>
        <c:scaling>
          <c:orientation val="minMax"/>
        </c:scaling>
        <c:delete val="0"/>
        <c:axPos val="b"/>
        <c:title>
          <c:tx>
            <c:rich>
              <a:bodyPr/>
              <a:lstStyle/>
              <a:p>
                <a:pPr>
                  <a:defRPr/>
                </a:pPr>
                <a:r>
                  <a:rPr lang="en-US"/>
                  <a:t>Bias (V)</a:t>
                </a:r>
              </a:p>
            </c:rich>
          </c:tx>
          <c:layout/>
          <c:overlay val="0"/>
        </c:title>
        <c:numFmt formatCode="General" sourceLinked="1"/>
        <c:majorTickMark val="none"/>
        <c:minorTickMark val="none"/>
        <c:tickLblPos val="nextTo"/>
        <c:crossAx val="59733888"/>
        <c:crosses val="autoZero"/>
        <c:crossBetween val="midCat"/>
      </c:valAx>
      <c:valAx>
        <c:axId val="59733888"/>
        <c:scaling>
          <c:orientation val="minMax"/>
        </c:scaling>
        <c:delete val="0"/>
        <c:axPos val="l"/>
        <c:majorGridlines/>
        <c:title>
          <c:tx>
            <c:rich>
              <a:bodyPr/>
              <a:lstStyle/>
              <a:p>
                <a:pPr>
                  <a:defRPr/>
                </a:pPr>
                <a:r>
                  <a:rPr lang="en-US"/>
                  <a:t>Normalized Freq.</a:t>
                </a:r>
              </a:p>
            </c:rich>
          </c:tx>
          <c:layout/>
          <c:overlay val="0"/>
        </c:title>
        <c:numFmt formatCode="General" sourceLinked="1"/>
        <c:majorTickMark val="none"/>
        <c:minorTickMark val="none"/>
        <c:tickLblPos val="nextTo"/>
        <c:crossAx val="59731968"/>
        <c:crossesAt val="-0.15"/>
        <c:crossBetween val="midCat"/>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Active Power vs.</a:t>
            </a:r>
            <a:r>
              <a:rPr lang="en-US" baseline="0"/>
              <a:t> Supply Bias</a:t>
            </a:r>
          </a:p>
        </c:rich>
      </c:tx>
      <c:layout/>
      <c:overlay val="0"/>
    </c:title>
    <c:autoTitleDeleted val="0"/>
    <c:plotArea>
      <c:layout/>
      <c:scatterChart>
        <c:scatterStyle val="smoothMarker"/>
        <c:varyColors val="0"/>
        <c:ser>
          <c:idx val="0"/>
          <c:order val="0"/>
          <c:xVal>
            <c:numRef>
              <c:f>'VDD=1.1'!$E$42:$E$62</c:f>
              <c:numCache>
                <c:formatCode>General</c:formatCode>
                <c:ptCount val="21"/>
                <c:pt idx="0">
                  <c:v>-0.1</c:v>
                </c:pt>
                <c:pt idx="1">
                  <c:v>-0.09</c:v>
                </c:pt>
                <c:pt idx="2">
                  <c:v>-0.08</c:v>
                </c:pt>
                <c:pt idx="3">
                  <c:v>-7.0000000000000007E-2</c:v>
                </c:pt>
                <c:pt idx="4">
                  <c:v>-0.06</c:v>
                </c:pt>
                <c:pt idx="5">
                  <c:v>-0.05</c:v>
                </c:pt>
                <c:pt idx="6">
                  <c:v>-3.9999999999999897E-2</c:v>
                </c:pt>
                <c:pt idx="7">
                  <c:v>-2.9999999999999898E-2</c:v>
                </c:pt>
                <c:pt idx="8">
                  <c:v>-1.99999999999999E-2</c:v>
                </c:pt>
                <c:pt idx="9">
                  <c:v>-9.99999999999991E-3</c:v>
                </c:pt>
                <c:pt idx="10">
                  <c:v>0</c:v>
                </c:pt>
                <c:pt idx="11">
                  <c:v>0.01</c:v>
                </c:pt>
                <c:pt idx="12">
                  <c:v>0.02</c:v>
                </c:pt>
                <c:pt idx="13">
                  <c:v>0.03</c:v>
                </c:pt>
                <c:pt idx="14">
                  <c:v>0.04</c:v>
                </c:pt>
                <c:pt idx="15">
                  <c:v>0.05</c:v>
                </c:pt>
                <c:pt idx="16">
                  <c:v>0.06</c:v>
                </c:pt>
                <c:pt idx="17">
                  <c:v>7.0000000000000007E-2</c:v>
                </c:pt>
                <c:pt idx="18">
                  <c:v>0.08</c:v>
                </c:pt>
                <c:pt idx="19">
                  <c:v>0.09</c:v>
                </c:pt>
                <c:pt idx="20">
                  <c:v>0.1</c:v>
                </c:pt>
              </c:numCache>
            </c:numRef>
          </c:xVal>
          <c:yVal>
            <c:numRef>
              <c:f>'VDD=1.1'!$K$56:$K$76</c:f>
              <c:numCache>
                <c:formatCode>General</c:formatCode>
                <c:ptCount val="21"/>
                <c:pt idx="0">
                  <c:v>0.63391712943186695</c:v>
                </c:pt>
                <c:pt idx="1">
                  <c:v>0.66552755232806504</c:v>
                </c:pt>
                <c:pt idx="2">
                  <c:v>0.69799231097821401</c:v>
                </c:pt>
                <c:pt idx="3">
                  <c:v>0.73173857325929104</c:v>
                </c:pt>
                <c:pt idx="4">
                  <c:v>0.766766339171294</c:v>
                </c:pt>
                <c:pt idx="5">
                  <c:v>0.80222127296027401</c:v>
                </c:pt>
                <c:pt idx="6">
                  <c:v>0.83981204613413096</c:v>
                </c:pt>
                <c:pt idx="7">
                  <c:v>0.87782998718496397</c:v>
                </c:pt>
                <c:pt idx="8">
                  <c:v>0.91712943186672402</c:v>
                </c:pt>
                <c:pt idx="9">
                  <c:v>0.95813754805638596</c:v>
                </c:pt>
                <c:pt idx="10">
                  <c:v>1</c:v>
                </c:pt>
                <c:pt idx="11">
                  <c:v>1.043998291328492</c:v>
                </c:pt>
                <c:pt idx="12">
                  <c:v>1.089278086287911</c:v>
                </c:pt>
                <c:pt idx="13">
                  <c:v>1.13754805638616</c:v>
                </c:pt>
                <c:pt idx="14">
                  <c:v>1.18752669799231</c:v>
                </c:pt>
                <c:pt idx="15">
                  <c:v>1.240922682614267</c:v>
                </c:pt>
                <c:pt idx="16">
                  <c:v>1.29859034600598</c:v>
                </c:pt>
                <c:pt idx="17">
                  <c:v>1.362238359675352</c:v>
                </c:pt>
                <c:pt idx="18">
                  <c:v>1.43314822725331</c:v>
                </c:pt>
                <c:pt idx="19">
                  <c:v>1.51388295600171</c:v>
                </c:pt>
                <c:pt idx="20">
                  <c:v>1.608714224690303</c:v>
                </c:pt>
              </c:numCache>
            </c:numRef>
          </c:yVal>
          <c:smooth val="1"/>
        </c:ser>
        <c:dLbls>
          <c:showLegendKey val="0"/>
          <c:showVal val="0"/>
          <c:showCatName val="0"/>
          <c:showSerName val="0"/>
          <c:showPercent val="0"/>
          <c:showBubbleSize val="0"/>
        </c:dLbls>
        <c:axId val="59762944"/>
        <c:axId val="59765120"/>
      </c:scatterChart>
      <c:valAx>
        <c:axId val="59762944"/>
        <c:scaling>
          <c:orientation val="minMax"/>
        </c:scaling>
        <c:delete val="0"/>
        <c:axPos val="b"/>
        <c:title>
          <c:tx>
            <c:rich>
              <a:bodyPr/>
              <a:lstStyle/>
              <a:p>
                <a:pPr>
                  <a:defRPr/>
                </a:pPr>
                <a:r>
                  <a:rPr lang="en-US"/>
                  <a:t>Bias (V)</a:t>
                </a:r>
              </a:p>
            </c:rich>
          </c:tx>
          <c:layout/>
          <c:overlay val="0"/>
        </c:title>
        <c:numFmt formatCode="General" sourceLinked="1"/>
        <c:majorTickMark val="none"/>
        <c:minorTickMark val="none"/>
        <c:tickLblPos val="nextTo"/>
        <c:crossAx val="59765120"/>
        <c:crosses val="autoZero"/>
        <c:crossBetween val="midCat"/>
      </c:valAx>
      <c:valAx>
        <c:axId val="59765120"/>
        <c:scaling>
          <c:orientation val="minMax"/>
        </c:scaling>
        <c:delete val="0"/>
        <c:axPos val="l"/>
        <c:majorGridlines/>
        <c:title>
          <c:tx>
            <c:rich>
              <a:bodyPr/>
              <a:lstStyle/>
              <a:p>
                <a:pPr>
                  <a:defRPr/>
                </a:pPr>
                <a:r>
                  <a:rPr lang="en-US"/>
                  <a:t>Normalized Power</a:t>
                </a:r>
              </a:p>
            </c:rich>
          </c:tx>
          <c:layout/>
          <c:overlay val="0"/>
        </c:title>
        <c:numFmt formatCode="General" sourceLinked="1"/>
        <c:majorTickMark val="none"/>
        <c:minorTickMark val="none"/>
        <c:tickLblPos val="nextTo"/>
        <c:crossAx val="59762944"/>
        <c:crossesAt val="-0.15"/>
        <c:crossBetween val="midCat"/>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Static Power vs. Supply Bias</a:t>
            </a:r>
          </a:p>
        </c:rich>
      </c:tx>
      <c:layout/>
      <c:overlay val="0"/>
    </c:title>
    <c:autoTitleDeleted val="0"/>
    <c:plotArea>
      <c:layout/>
      <c:scatterChart>
        <c:scatterStyle val="smoothMarker"/>
        <c:varyColors val="0"/>
        <c:ser>
          <c:idx val="0"/>
          <c:order val="0"/>
          <c:xVal>
            <c:numRef>
              <c:f>'VDD=1.1'!$E$78:$E$98</c:f>
              <c:numCache>
                <c:formatCode>General</c:formatCode>
                <c:ptCount val="21"/>
                <c:pt idx="0">
                  <c:v>-0.1</c:v>
                </c:pt>
                <c:pt idx="1">
                  <c:v>-0.09</c:v>
                </c:pt>
                <c:pt idx="2">
                  <c:v>-0.08</c:v>
                </c:pt>
                <c:pt idx="3">
                  <c:v>-7.0000000000000007E-2</c:v>
                </c:pt>
                <c:pt idx="4">
                  <c:v>-0.06</c:v>
                </c:pt>
                <c:pt idx="5">
                  <c:v>-0.05</c:v>
                </c:pt>
                <c:pt idx="6">
                  <c:v>-3.9999999999999897E-2</c:v>
                </c:pt>
                <c:pt idx="7">
                  <c:v>-2.9999999999999898E-2</c:v>
                </c:pt>
                <c:pt idx="8">
                  <c:v>-1.99999999999999E-2</c:v>
                </c:pt>
                <c:pt idx="9">
                  <c:v>-9.99999999999991E-3</c:v>
                </c:pt>
                <c:pt idx="10">
                  <c:v>0</c:v>
                </c:pt>
                <c:pt idx="11">
                  <c:v>0.01</c:v>
                </c:pt>
                <c:pt idx="12">
                  <c:v>0.02</c:v>
                </c:pt>
                <c:pt idx="13">
                  <c:v>0.03</c:v>
                </c:pt>
                <c:pt idx="14">
                  <c:v>0.04</c:v>
                </c:pt>
                <c:pt idx="15">
                  <c:v>0.05</c:v>
                </c:pt>
                <c:pt idx="16">
                  <c:v>0.06</c:v>
                </c:pt>
                <c:pt idx="17">
                  <c:v>7.0000000000000007E-2</c:v>
                </c:pt>
                <c:pt idx="18">
                  <c:v>0.08</c:v>
                </c:pt>
                <c:pt idx="19">
                  <c:v>0.09</c:v>
                </c:pt>
                <c:pt idx="20">
                  <c:v>0.1</c:v>
                </c:pt>
              </c:numCache>
            </c:numRef>
          </c:xVal>
          <c:yVal>
            <c:numRef>
              <c:f>'VDD=1.1'!$J$95:$J$115</c:f>
              <c:numCache>
                <c:formatCode>General</c:formatCode>
                <c:ptCount val="21"/>
                <c:pt idx="0">
                  <c:v>1.203623022242605</c:v>
                </c:pt>
                <c:pt idx="1">
                  <c:v>1.041045631735841</c:v>
                </c:pt>
                <c:pt idx="2">
                  <c:v>0.91630360009172196</c:v>
                </c:pt>
                <c:pt idx="3">
                  <c:v>0.82182985553772103</c:v>
                </c:pt>
                <c:pt idx="4">
                  <c:v>0.75280898876404501</c:v>
                </c:pt>
                <c:pt idx="5">
                  <c:v>0.70717725292364098</c:v>
                </c:pt>
                <c:pt idx="6">
                  <c:v>0.68493464801651005</c:v>
                </c:pt>
                <c:pt idx="7">
                  <c:v>0.69020866773675804</c:v>
                </c:pt>
                <c:pt idx="8">
                  <c:v>0.73148360467782603</c:v>
                </c:pt>
                <c:pt idx="9">
                  <c:v>0.82526943361614302</c:v>
                </c:pt>
                <c:pt idx="10">
                  <c:v>1</c:v>
                </c:pt>
                <c:pt idx="11">
                  <c:v>1.301994955285485</c:v>
                </c:pt>
                <c:pt idx="12">
                  <c:v>1.80577849117175</c:v>
                </c:pt>
                <c:pt idx="13">
                  <c:v>2.6278376519146982</c:v>
                </c:pt>
                <c:pt idx="14">
                  <c:v>3.9509286860811739</c:v>
                </c:pt>
                <c:pt idx="15">
                  <c:v>6.0490713139188301</c:v>
                </c:pt>
                <c:pt idx="16">
                  <c:v>9.3304288007337703</c:v>
                </c:pt>
                <c:pt idx="17">
                  <c:v>14.400366888328371</c:v>
                </c:pt>
                <c:pt idx="18">
                  <c:v>22.11190094015134</c:v>
                </c:pt>
                <c:pt idx="19">
                  <c:v>33.662004127493702</c:v>
                </c:pt>
                <c:pt idx="20">
                  <c:v>50.584728273331812</c:v>
                </c:pt>
              </c:numCache>
            </c:numRef>
          </c:yVal>
          <c:smooth val="1"/>
        </c:ser>
        <c:dLbls>
          <c:showLegendKey val="0"/>
          <c:showVal val="0"/>
          <c:showCatName val="0"/>
          <c:showSerName val="0"/>
          <c:showPercent val="0"/>
          <c:showBubbleSize val="0"/>
        </c:dLbls>
        <c:axId val="60113280"/>
        <c:axId val="60115200"/>
      </c:scatterChart>
      <c:valAx>
        <c:axId val="60113280"/>
        <c:scaling>
          <c:orientation val="minMax"/>
        </c:scaling>
        <c:delete val="0"/>
        <c:axPos val="b"/>
        <c:title>
          <c:tx>
            <c:rich>
              <a:bodyPr/>
              <a:lstStyle/>
              <a:p>
                <a:pPr>
                  <a:defRPr/>
                </a:pPr>
                <a:r>
                  <a:rPr lang="en-US"/>
                  <a:t>Bias (V)</a:t>
                </a:r>
              </a:p>
            </c:rich>
          </c:tx>
          <c:layout/>
          <c:overlay val="0"/>
        </c:title>
        <c:numFmt formatCode="General" sourceLinked="1"/>
        <c:majorTickMark val="none"/>
        <c:minorTickMark val="none"/>
        <c:tickLblPos val="nextTo"/>
        <c:crossAx val="60115200"/>
        <c:crosses val="autoZero"/>
        <c:crossBetween val="midCat"/>
      </c:valAx>
      <c:valAx>
        <c:axId val="60115200"/>
        <c:scaling>
          <c:orientation val="minMax"/>
        </c:scaling>
        <c:delete val="0"/>
        <c:axPos val="l"/>
        <c:majorGridlines/>
        <c:title>
          <c:tx>
            <c:rich>
              <a:bodyPr/>
              <a:lstStyle/>
              <a:p>
                <a:pPr>
                  <a:defRPr/>
                </a:pPr>
                <a:r>
                  <a:rPr lang="en-US"/>
                  <a:t>Normalized Power</a:t>
                </a:r>
              </a:p>
            </c:rich>
          </c:tx>
          <c:layout/>
          <c:overlay val="0"/>
        </c:title>
        <c:numFmt formatCode="General" sourceLinked="1"/>
        <c:majorTickMark val="none"/>
        <c:minorTickMark val="none"/>
        <c:tickLblPos val="nextTo"/>
        <c:crossAx val="60113280"/>
        <c:crossesAt val="-0.15"/>
        <c:crossBetween val="midCat"/>
      </c:valAx>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F981BB2-F0DF-894B-B446-8C9A4188FFB8}" type="datetimeFigureOut">
              <a:rPr lang="en-US" smtClean="0"/>
              <a:t>5/6/2014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D0E515-CB1E-FC4A-A810-D084DBB608A5}" type="slidenum">
              <a:rPr lang="en-US" smtClean="0"/>
              <a:t>‹#›</a:t>
            </a:fld>
            <a:endParaRPr lang="en-US"/>
          </a:p>
        </p:txBody>
      </p:sp>
    </p:spTree>
    <p:extLst>
      <p:ext uri="{BB962C8B-B14F-4D97-AF65-F5344CB8AC3E}">
        <p14:creationId xmlns:p14="http://schemas.microsoft.com/office/powerpoint/2010/main" val="5340236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D5413E-853D-0F48-89E2-A973DABBAC97}" type="datetimeFigureOut">
              <a:rPr lang="en-US" smtClean="0"/>
              <a:t>5/6/2014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6BC516-8218-B64A-BF15-FC35836E5ED1}" type="slidenum">
              <a:rPr lang="en-US" smtClean="0"/>
              <a:t>‹#›</a:t>
            </a:fld>
            <a:endParaRPr lang="en-US"/>
          </a:p>
        </p:txBody>
      </p:sp>
    </p:spTree>
    <p:extLst>
      <p:ext uri="{BB962C8B-B14F-4D97-AF65-F5344CB8AC3E}">
        <p14:creationId xmlns:p14="http://schemas.microsoft.com/office/powerpoint/2010/main" val="49356739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err="1" smtClean="0"/>
              <a:t>FinFETs</a:t>
            </a:r>
            <a:r>
              <a:rPr lang="en-US" dirty="0" smtClean="0"/>
              <a:t> resistant to body effects</a:t>
            </a:r>
          </a:p>
          <a:p>
            <a:endParaRPr lang="en-US" dirty="0"/>
          </a:p>
        </p:txBody>
      </p:sp>
      <p:sp>
        <p:nvSpPr>
          <p:cNvPr id="4" name="Slide Number Placeholder 3"/>
          <p:cNvSpPr>
            <a:spLocks noGrp="1"/>
          </p:cNvSpPr>
          <p:nvPr>
            <p:ph type="sldNum" sz="quarter" idx="10"/>
          </p:nvPr>
        </p:nvSpPr>
        <p:spPr/>
        <p:txBody>
          <a:bodyPr/>
          <a:lstStyle/>
          <a:p>
            <a:fld id="{386BC516-8218-B64A-BF15-FC35836E5ED1}" type="slidenum">
              <a:rPr lang="en-US" smtClean="0"/>
              <a:t>4</a:t>
            </a:fld>
            <a:endParaRPr lang="en-US"/>
          </a:p>
        </p:txBody>
      </p:sp>
    </p:spTree>
    <p:extLst>
      <p:ext uri="{BB962C8B-B14F-4D97-AF65-F5344CB8AC3E}">
        <p14:creationId xmlns:p14="http://schemas.microsoft.com/office/powerpoint/2010/main" val="3334548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572C4366-D3D1-4E70-97CB-BD9F2A144F5B}" type="datetime1">
              <a:rPr lang="en-US" smtClean="0"/>
              <a:t>5/8/2014</a:t>
            </a:fld>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a:t>
            </a:fld>
            <a:endParaRPr lang="en-US" dirty="0"/>
          </a:p>
        </p:txBody>
      </p:sp>
      <p:sp>
        <p:nvSpPr>
          <p:cNvPr id="9" name="Footer Placeholder 8"/>
          <p:cNvSpPr>
            <a:spLocks noGrp="1"/>
          </p:cNvSpPr>
          <p:nvPr>
            <p:ph type="ftr" sz="quarter" idx="12"/>
          </p:nvPr>
        </p:nvSpPr>
        <p:spPr/>
        <p:txBody>
          <a:bodyPr/>
          <a:lstStyle/>
          <a:p>
            <a:r>
              <a:rPr lang="en-US" smtClean="0"/>
              <a:t>Footer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9B5288-87D0-4303-B86B-58A41C8C0C25}" type="datetime1">
              <a:rPr lang="en-US" smtClean="0"/>
              <a:t>5/8/2014</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F02CFB-839C-4156-8C57-16E6B6789EC8}" type="datetime1">
              <a:rPr lang="en-US" smtClean="0"/>
              <a:t>5/8/2014</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1466ADC6-1B53-4B7C-B2CA-0D76B6B8D6BA}" type="datetime1">
              <a:rPr lang="en-US" smtClean="0"/>
              <a:t>5/8/2014</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658C40-7CE4-4033-8AC4-A2110C09AD8E}" type="datetime1">
              <a:rPr lang="en-US" smtClean="0"/>
              <a:t>5/8/2014</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971F1028-EC76-4BB9-A00A-3106328D4B0B}" type="datetime1">
              <a:rPr lang="en-US" smtClean="0"/>
              <a:t>5/8/2014</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244A5F23-A77C-44C7-A76F-4613FA28CA2A}" type="datetime1">
              <a:rPr lang="en-US" smtClean="0"/>
              <a:t>5/8/2014</a:t>
            </a:fld>
            <a:endParaRPr lang="en-US"/>
          </a:p>
        </p:txBody>
      </p:sp>
      <p:sp>
        <p:nvSpPr>
          <p:cNvPr id="8" name="Footer Placeholder 7"/>
          <p:cNvSpPr>
            <a:spLocks noGrp="1"/>
          </p:cNvSpPr>
          <p:nvPr>
            <p:ph type="ftr" sz="quarter" idx="11"/>
          </p:nvPr>
        </p:nvSpPr>
        <p:spPr/>
        <p:txBody>
          <a:bodyPr/>
          <a:lstStyle/>
          <a:p>
            <a:r>
              <a:rPr lang="en-US" smtClean="0"/>
              <a:t>Footer Text</a:t>
            </a:r>
            <a:endParaRPr lang="en-US"/>
          </a:p>
        </p:txBody>
      </p:sp>
      <p:sp>
        <p:nvSpPr>
          <p:cNvPr id="9" name="Slide Number Placeholder 8"/>
          <p:cNvSpPr>
            <a:spLocks noGrp="1"/>
          </p:cNvSpPr>
          <p:nvPr>
            <p:ph type="sldNum" sz="quarter" idx="12"/>
          </p:nvPr>
        </p:nvSpPr>
        <p:spPr/>
        <p:txBody>
          <a:bodyPr/>
          <a:lstStyle/>
          <a:p>
            <a:fld id="{BA9B540C-44DA-4F69-89C9-7C84606640D3}"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7FE7B57-A567-4899-A748-72B973ECC6B0}" type="datetime1">
              <a:rPr lang="en-US" smtClean="0"/>
              <a:t>5/8/2014</a:t>
            </a:fld>
            <a:endParaRPr lang="en-US"/>
          </a:p>
        </p:txBody>
      </p:sp>
      <p:sp>
        <p:nvSpPr>
          <p:cNvPr id="4" name="Footer Placeholder 3"/>
          <p:cNvSpPr>
            <a:spLocks noGrp="1"/>
          </p:cNvSpPr>
          <p:nvPr>
            <p:ph type="ftr" sz="quarter" idx="11"/>
          </p:nvPr>
        </p:nvSpPr>
        <p:spPr/>
        <p:txBody>
          <a:bodyPr/>
          <a:lstStyle/>
          <a:p>
            <a:r>
              <a:rPr lang="en-US" smtClean="0"/>
              <a:t>Footer Text</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E338CB-87E5-4F91-AB1E-9F38DFBE6801}" type="datetime1">
              <a:rPr lang="en-US" smtClean="0"/>
              <a:t>5/8/2014</a:t>
            </a:fld>
            <a:endParaRPr lang="en-US"/>
          </a:p>
        </p:txBody>
      </p:sp>
      <p:sp>
        <p:nvSpPr>
          <p:cNvPr id="3" name="Footer Placeholder 2"/>
          <p:cNvSpPr>
            <a:spLocks noGrp="1"/>
          </p:cNvSpPr>
          <p:nvPr>
            <p:ph type="ftr" sz="quarter" idx="11"/>
          </p:nvPr>
        </p:nvSpPr>
        <p:spPr/>
        <p:txBody>
          <a:bodyPr/>
          <a:lstStyle/>
          <a:p>
            <a:r>
              <a:rPr lang="en-US" smtClean="0"/>
              <a:t>Footer Text</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81F4E0-FA48-4C82-BC73-F44CC375109A}" type="datetime1">
              <a:rPr lang="en-US" smtClean="0"/>
              <a:t>5/8/2014</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8FA98B-E9F7-43F2-9E1D-868EEF138461}" type="datetime1">
              <a:rPr lang="en-US" smtClean="0"/>
              <a:t>5/8/2014</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14E76789-CA5F-41C5-8626-31B395F6059D}" type="datetime1">
              <a:rPr lang="en-US" smtClean="0"/>
              <a:t>5/8/2014</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smtClean="0"/>
              <a:t>Footer Text</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Supply Voltage </a:t>
            </a:r>
            <a:r>
              <a:rPr lang="en-US" dirty="0" smtClean="0"/>
              <a:t>Biasing in Synopsys</a:t>
            </a:r>
            <a:endParaRPr lang="en-US" dirty="0"/>
          </a:p>
        </p:txBody>
      </p:sp>
      <p:sp>
        <p:nvSpPr>
          <p:cNvPr id="3" name="Subtitle 2"/>
          <p:cNvSpPr>
            <a:spLocks noGrp="1"/>
          </p:cNvSpPr>
          <p:nvPr>
            <p:ph type="subTitle" idx="1"/>
          </p:nvPr>
        </p:nvSpPr>
        <p:spPr/>
        <p:txBody>
          <a:bodyPr/>
          <a:lstStyle/>
          <a:p>
            <a:r>
              <a:rPr lang="en-US" dirty="0" smtClean="0"/>
              <a:t>Andy </a:t>
            </a:r>
            <a:r>
              <a:rPr lang="en-US" dirty="0" err="1" smtClean="0"/>
              <a:t>Whetzel</a:t>
            </a:r>
            <a:r>
              <a:rPr lang="en-US" dirty="0" smtClean="0"/>
              <a:t> </a:t>
            </a:r>
            <a:endParaRPr lang="en-US" dirty="0" smtClean="0"/>
          </a:p>
          <a:p>
            <a:r>
              <a:rPr lang="en-US" dirty="0" smtClean="0"/>
              <a:t>University </a:t>
            </a:r>
            <a:r>
              <a:rPr lang="en-US" dirty="0" smtClean="0"/>
              <a:t>of Virginia</a:t>
            </a:r>
            <a:endParaRPr lang="en-US" dirty="0"/>
          </a:p>
        </p:txBody>
      </p:sp>
      <p:sp>
        <p:nvSpPr>
          <p:cNvPr id="4" name="Slide Number Placeholder 3"/>
          <p:cNvSpPr>
            <a:spLocks noGrp="1"/>
          </p:cNvSpPr>
          <p:nvPr>
            <p:ph type="sldNum" sz="quarter" idx="11"/>
          </p:nvPr>
        </p:nvSpPr>
        <p:spPr/>
        <p:txBody>
          <a:bodyPr/>
          <a:lstStyle/>
          <a:p>
            <a:fld id="{BA9B540C-44DA-4F69-89C9-7C84606640D3}" type="slidenum">
              <a:rPr lang="en-US" smtClean="0"/>
              <a:pPr/>
              <a:t>1</a:t>
            </a:fld>
            <a:endParaRPr lang="en-US" dirty="0"/>
          </a:p>
        </p:txBody>
      </p:sp>
    </p:spTree>
    <p:extLst>
      <p:ext uri="{BB962C8B-B14F-4D97-AF65-F5344CB8AC3E}">
        <p14:creationId xmlns:p14="http://schemas.microsoft.com/office/powerpoint/2010/main" val="34050353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600200"/>
          </a:xfrm>
        </p:spPr>
        <p:txBody>
          <a:bodyPr/>
          <a:lstStyle/>
          <a:p>
            <a:r>
              <a:rPr lang="en-US" dirty="0" smtClean="0"/>
              <a:t>Custom Designer</a:t>
            </a:r>
            <a:endParaRPr lang="en-US" dirty="0"/>
          </a:p>
        </p:txBody>
      </p:sp>
      <p:sp>
        <p:nvSpPr>
          <p:cNvPr id="3" name="Content Placeholder 2"/>
          <p:cNvSpPr>
            <a:spLocks noGrp="1"/>
          </p:cNvSpPr>
          <p:nvPr>
            <p:ph idx="1"/>
          </p:nvPr>
        </p:nvSpPr>
        <p:spPr/>
        <p:txBody>
          <a:bodyPr/>
          <a:lstStyle/>
          <a:p>
            <a:endParaRPr lang="en-US" dirty="0" smtClean="0"/>
          </a:p>
          <a:p>
            <a:r>
              <a:rPr lang="en-US" dirty="0" smtClean="0"/>
              <a:t>Standard Schematic and Layout Editing</a:t>
            </a:r>
          </a:p>
          <a:p>
            <a:r>
              <a:rPr lang="en-US" dirty="0" smtClean="0"/>
              <a:t>Netlist from Schematic</a:t>
            </a:r>
          </a:p>
          <a:p>
            <a:r>
              <a:rPr lang="en-US" dirty="0" smtClean="0"/>
              <a:t>GDS, LEF, DEF, etc. from Layout View</a:t>
            </a:r>
            <a:endParaRPr lang="en-US" dirty="0"/>
          </a:p>
        </p:txBody>
      </p:sp>
      <p:sp>
        <p:nvSpPr>
          <p:cNvPr id="8" name="Slide Number Placeholder 7"/>
          <p:cNvSpPr>
            <a:spLocks noGrp="1"/>
          </p:cNvSpPr>
          <p:nvPr>
            <p:ph type="sldNum" sz="quarter" idx="12"/>
          </p:nvPr>
        </p:nvSpPr>
        <p:spPr/>
        <p:txBody>
          <a:bodyPr/>
          <a:lstStyle/>
          <a:p>
            <a:fld id="{BA9B540C-44DA-4F69-89C9-7C84606640D3}" type="slidenum">
              <a:rPr lang="en-US" smtClean="0"/>
              <a:pPr/>
              <a:t>10</a:t>
            </a:fld>
            <a:endParaRPr lang="en-US"/>
          </a:p>
        </p:txBody>
      </p:sp>
    </p:spTree>
    <p:extLst>
      <p:ext uri="{BB962C8B-B14F-4D97-AF65-F5344CB8AC3E}">
        <p14:creationId xmlns:p14="http://schemas.microsoft.com/office/powerpoint/2010/main" val="21127119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SiliconSmart</a:t>
            </a:r>
            <a:endParaRPr lang="en-US" dirty="0"/>
          </a:p>
        </p:txBody>
      </p:sp>
      <p:sp>
        <p:nvSpPr>
          <p:cNvPr id="3" name="Content Placeholder 2"/>
          <p:cNvSpPr>
            <a:spLocks noGrp="1"/>
          </p:cNvSpPr>
          <p:nvPr>
            <p:ph idx="1"/>
          </p:nvPr>
        </p:nvSpPr>
        <p:spPr/>
        <p:txBody>
          <a:bodyPr/>
          <a:lstStyle/>
          <a:p>
            <a:endParaRPr lang="en-US" dirty="0" smtClean="0"/>
          </a:p>
          <a:p>
            <a:r>
              <a:rPr lang="en-US" dirty="0" smtClean="0"/>
              <a:t>Inputs to SiliconSmart (when starting from scratch):</a:t>
            </a:r>
          </a:p>
          <a:p>
            <a:pPr lvl="1"/>
            <a:r>
              <a:rPr lang="en-US" dirty="0" smtClean="0"/>
              <a:t>Spice netlist</a:t>
            </a:r>
          </a:p>
          <a:p>
            <a:pPr lvl="1"/>
            <a:r>
              <a:rPr lang="en-US" dirty="0" smtClean="0"/>
              <a:t>Instance files with ports and cell function</a:t>
            </a:r>
          </a:p>
          <a:p>
            <a:pPr lvl="2"/>
            <a:r>
              <a:rPr lang="en-US" dirty="0" smtClean="0"/>
              <a:t>Sometimes SiliconSmart can recognize a cell’s function from its netlist, but it’s always a good idea to ensure that it is correct.</a:t>
            </a:r>
          </a:p>
          <a:p>
            <a:pPr lvl="1"/>
            <a:r>
              <a:rPr lang="en-US" dirty="0" err="1" smtClean="0"/>
              <a:t>Configure.tcl</a:t>
            </a:r>
            <a:r>
              <a:rPr lang="en-US" dirty="0" smtClean="0"/>
              <a:t> file, which includes:</a:t>
            </a:r>
          </a:p>
          <a:p>
            <a:pPr lvl="2"/>
            <a:r>
              <a:rPr lang="en-US" dirty="0" smtClean="0"/>
              <a:t>Operating conditions</a:t>
            </a:r>
          </a:p>
          <a:p>
            <a:pPr lvl="2"/>
            <a:r>
              <a:rPr lang="en-US" dirty="0" smtClean="0"/>
              <a:t>Model names</a:t>
            </a:r>
            <a:r>
              <a:rPr lang="en-US" dirty="0"/>
              <a:t> </a:t>
            </a:r>
            <a:r>
              <a:rPr lang="en-US" dirty="0" smtClean="0"/>
              <a:t>and files</a:t>
            </a:r>
          </a:p>
          <a:p>
            <a:pPr lvl="2"/>
            <a:r>
              <a:rPr lang="en-US" dirty="0" smtClean="0"/>
              <a:t>Simulator setup information</a:t>
            </a:r>
          </a:p>
          <a:p>
            <a:r>
              <a:rPr lang="en-US" dirty="0" smtClean="0"/>
              <a:t>Outputs from SiliconSmart:</a:t>
            </a:r>
          </a:p>
          <a:p>
            <a:pPr lvl="1"/>
            <a:r>
              <a:rPr lang="en-US" dirty="0" smtClean="0"/>
              <a:t>Liberty file with timing and power information (.lib format, human readable)</a:t>
            </a:r>
          </a:p>
        </p:txBody>
      </p:sp>
      <p:sp>
        <p:nvSpPr>
          <p:cNvPr id="4" name="Slide Number Placeholder 3"/>
          <p:cNvSpPr>
            <a:spLocks noGrp="1"/>
          </p:cNvSpPr>
          <p:nvPr>
            <p:ph type="sldNum" sz="quarter" idx="12"/>
          </p:nvPr>
        </p:nvSpPr>
        <p:spPr/>
        <p:txBody>
          <a:bodyPr/>
          <a:lstStyle/>
          <a:p>
            <a:fld id="{BA9B540C-44DA-4F69-89C9-7C84606640D3}" type="slidenum">
              <a:rPr lang="en-US" smtClean="0"/>
              <a:pPr/>
              <a:t>11</a:t>
            </a:fld>
            <a:endParaRPr lang="en-US"/>
          </a:p>
        </p:txBody>
      </p:sp>
    </p:spTree>
    <p:extLst>
      <p:ext uri="{BB962C8B-B14F-4D97-AF65-F5344CB8AC3E}">
        <p14:creationId xmlns:p14="http://schemas.microsoft.com/office/powerpoint/2010/main" val="3553324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Library Compiler</a:t>
            </a:r>
            <a:endParaRPr lang="en-US" dirty="0"/>
          </a:p>
        </p:txBody>
      </p:sp>
      <p:sp>
        <p:nvSpPr>
          <p:cNvPr id="3" name="Content Placeholder 2"/>
          <p:cNvSpPr>
            <a:spLocks noGrp="1"/>
          </p:cNvSpPr>
          <p:nvPr>
            <p:ph idx="1"/>
          </p:nvPr>
        </p:nvSpPr>
        <p:spPr/>
        <p:txBody>
          <a:bodyPr>
            <a:normAutofit/>
          </a:bodyPr>
          <a:lstStyle/>
          <a:p>
            <a:endParaRPr lang="en-US" dirty="0" smtClean="0"/>
          </a:p>
          <a:p>
            <a:r>
              <a:rPr lang="en-US" dirty="0" smtClean="0"/>
              <a:t>Should be extension of SiliconSmart in my opinion</a:t>
            </a:r>
          </a:p>
          <a:p>
            <a:r>
              <a:rPr lang="en-US" dirty="0" smtClean="0"/>
              <a:t>Converts .lib files to .</a:t>
            </a:r>
            <a:r>
              <a:rPr lang="en-US" dirty="0" err="1" smtClean="0"/>
              <a:t>db</a:t>
            </a:r>
            <a:r>
              <a:rPr lang="en-US" dirty="0" smtClean="0"/>
              <a:t> (binary) which can be read and used by Synopsys tools</a:t>
            </a:r>
          </a:p>
          <a:p>
            <a:pPr lvl="1"/>
            <a:r>
              <a:rPr lang="en-US" dirty="0" smtClean="0"/>
              <a:t>We use these .</a:t>
            </a:r>
            <a:r>
              <a:rPr lang="en-US" dirty="0" err="1" smtClean="0"/>
              <a:t>db</a:t>
            </a:r>
            <a:r>
              <a:rPr lang="en-US" dirty="0" smtClean="0"/>
              <a:t> files for Design Compiler and ICC in this flow</a:t>
            </a:r>
            <a:endParaRPr lang="en-US" dirty="0" smtClean="0"/>
          </a:p>
        </p:txBody>
      </p:sp>
      <p:sp>
        <p:nvSpPr>
          <p:cNvPr id="4" name="Slide Number Placeholder 3"/>
          <p:cNvSpPr>
            <a:spLocks noGrp="1"/>
          </p:cNvSpPr>
          <p:nvPr>
            <p:ph type="sldNum" sz="quarter" idx="12"/>
          </p:nvPr>
        </p:nvSpPr>
        <p:spPr/>
        <p:txBody>
          <a:bodyPr/>
          <a:lstStyle/>
          <a:p>
            <a:fld id="{BA9B540C-44DA-4F69-89C9-7C84606640D3}" type="slidenum">
              <a:rPr lang="en-US" smtClean="0"/>
              <a:pPr/>
              <a:t>12</a:t>
            </a:fld>
            <a:endParaRPr lang="en-US"/>
          </a:p>
        </p:txBody>
      </p:sp>
    </p:spTree>
    <p:extLst>
      <p:ext uri="{BB962C8B-B14F-4D97-AF65-F5344CB8AC3E}">
        <p14:creationId xmlns:p14="http://schemas.microsoft.com/office/powerpoint/2010/main" val="26497772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Milkyway Environment</a:t>
            </a:r>
            <a:endParaRPr lang="en-US" dirty="0"/>
          </a:p>
        </p:txBody>
      </p:sp>
      <p:sp>
        <p:nvSpPr>
          <p:cNvPr id="3" name="Content Placeholder 2"/>
          <p:cNvSpPr>
            <a:spLocks noGrp="1"/>
          </p:cNvSpPr>
          <p:nvPr>
            <p:ph idx="1"/>
          </p:nvPr>
        </p:nvSpPr>
        <p:spPr/>
        <p:txBody>
          <a:bodyPr/>
          <a:lstStyle/>
          <a:p>
            <a:endParaRPr lang="en-US" dirty="0" smtClean="0"/>
          </a:p>
          <a:p>
            <a:r>
              <a:rPr lang="en-US" dirty="0" smtClean="0"/>
              <a:t>Import LEF file from Custom Designer for both the standard “reference” library and supply-biased library</a:t>
            </a:r>
          </a:p>
          <a:p>
            <a:pPr lvl="1"/>
            <a:r>
              <a:rPr lang="en-US" dirty="0" smtClean="0"/>
              <a:t>This creates CEL and FRAM views for use in ICC</a:t>
            </a:r>
          </a:p>
        </p:txBody>
      </p:sp>
      <p:sp>
        <p:nvSpPr>
          <p:cNvPr id="4" name="Slide Number Placeholder 3"/>
          <p:cNvSpPr>
            <a:spLocks noGrp="1"/>
          </p:cNvSpPr>
          <p:nvPr>
            <p:ph type="sldNum" sz="quarter" idx="12"/>
          </p:nvPr>
        </p:nvSpPr>
        <p:spPr/>
        <p:txBody>
          <a:bodyPr/>
          <a:lstStyle/>
          <a:p>
            <a:fld id="{BA9B540C-44DA-4F69-89C9-7C84606640D3}" type="slidenum">
              <a:rPr lang="en-US" smtClean="0"/>
              <a:pPr/>
              <a:t>13</a:t>
            </a:fld>
            <a:endParaRPr lang="en-US"/>
          </a:p>
        </p:txBody>
      </p:sp>
    </p:spTree>
    <p:extLst>
      <p:ext uri="{BB962C8B-B14F-4D97-AF65-F5344CB8AC3E}">
        <p14:creationId xmlns:p14="http://schemas.microsoft.com/office/powerpoint/2010/main" val="32086571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Tool-Specific Challenges</a:t>
            </a:r>
            <a:endParaRPr lang="en-US" dirty="0"/>
          </a:p>
        </p:txBody>
      </p:sp>
      <p:sp>
        <p:nvSpPr>
          <p:cNvPr id="3" name="Content Placeholder 2"/>
          <p:cNvSpPr>
            <a:spLocks noGrp="1"/>
          </p:cNvSpPr>
          <p:nvPr>
            <p:ph idx="1"/>
          </p:nvPr>
        </p:nvSpPr>
        <p:spPr/>
        <p:txBody>
          <a:bodyPr>
            <a:normAutofit lnSpcReduction="10000"/>
          </a:bodyPr>
          <a:lstStyle/>
          <a:p>
            <a:r>
              <a:rPr lang="en-US" dirty="0" smtClean="0"/>
              <a:t>SiliconSmart:</a:t>
            </a:r>
          </a:p>
          <a:p>
            <a:pPr lvl="1"/>
            <a:r>
              <a:rPr lang="en-US" dirty="0" smtClean="0"/>
              <a:t>It is difficult to define a supply-biased cell’s function because the inputs and outputs have different logic high and low values.  Many vectors are disallowed (different logic values of high and low input) but SiliconSmart will still test these vectors unless told not to.</a:t>
            </a:r>
          </a:p>
          <a:p>
            <a:pPr lvl="1"/>
            <a:r>
              <a:rPr lang="en-US" dirty="0" smtClean="0"/>
              <a:t>We have two supplies from which to measure leakage and switching power for each input.</a:t>
            </a:r>
          </a:p>
          <a:p>
            <a:pPr lvl="1"/>
            <a:r>
              <a:rPr lang="en-US" dirty="0" smtClean="0"/>
              <a:t>Characterizing sequential cells is difficult because of timing issues.</a:t>
            </a:r>
          </a:p>
          <a:p>
            <a:r>
              <a:rPr lang="en-US" dirty="0" smtClean="0"/>
              <a:t>Design Compiler</a:t>
            </a:r>
          </a:p>
          <a:p>
            <a:pPr lvl="1"/>
            <a:r>
              <a:rPr lang="en-US" dirty="0" smtClean="0"/>
              <a:t>Will not recognize “high” and “low” (shifted up and shifted down) inputs and outputs.</a:t>
            </a:r>
          </a:p>
          <a:p>
            <a:pPr lvl="1"/>
            <a:r>
              <a:rPr lang="en-US" dirty="0" smtClean="0"/>
              <a:t>Does not support differential signaling.</a:t>
            </a:r>
          </a:p>
          <a:p>
            <a:r>
              <a:rPr lang="en-US" dirty="0" smtClean="0"/>
              <a:t>IC Compiler</a:t>
            </a:r>
          </a:p>
          <a:p>
            <a:pPr lvl="1"/>
            <a:r>
              <a:rPr lang="en-US" dirty="0" smtClean="0"/>
              <a:t>We now need power straps for 4 supplies</a:t>
            </a:r>
          </a:p>
          <a:p>
            <a:pPr lvl="1"/>
            <a:r>
              <a:rPr lang="en-US" dirty="0" smtClean="0"/>
              <a:t>Arranging layouts is more challenging</a:t>
            </a:r>
          </a:p>
        </p:txBody>
      </p:sp>
      <p:sp>
        <p:nvSpPr>
          <p:cNvPr id="4" name="Slide Number Placeholder 3"/>
          <p:cNvSpPr>
            <a:spLocks noGrp="1"/>
          </p:cNvSpPr>
          <p:nvPr>
            <p:ph type="sldNum" sz="quarter" idx="12"/>
          </p:nvPr>
        </p:nvSpPr>
        <p:spPr/>
        <p:txBody>
          <a:bodyPr/>
          <a:lstStyle/>
          <a:p>
            <a:fld id="{BA9B540C-44DA-4F69-89C9-7C84606640D3}" type="slidenum">
              <a:rPr lang="en-US" smtClean="0"/>
              <a:pPr/>
              <a:t>14</a:t>
            </a:fld>
            <a:endParaRPr lang="en-US"/>
          </a:p>
        </p:txBody>
      </p:sp>
    </p:spTree>
    <p:extLst>
      <p:ext uri="{BB962C8B-B14F-4D97-AF65-F5344CB8AC3E}">
        <p14:creationId xmlns:p14="http://schemas.microsoft.com/office/powerpoint/2010/main" val="13795923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a:t>
            </a:r>
            <a:endParaRPr lang="en-US" dirty="0"/>
          </a:p>
        </p:txBody>
      </p:sp>
      <p:sp>
        <p:nvSpPr>
          <p:cNvPr id="3" name="Content Placeholder 2"/>
          <p:cNvSpPr>
            <a:spLocks noGrp="1"/>
          </p:cNvSpPr>
          <p:nvPr>
            <p:ph idx="1"/>
          </p:nvPr>
        </p:nvSpPr>
        <p:spPr/>
        <p:txBody>
          <a:bodyPr/>
          <a:lstStyle/>
          <a:p>
            <a:endParaRPr lang="en-US" dirty="0" smtClean="0"/>
          </a:p>
          <a:p>
            <a:r>
              <a:rPr lang="en-US" dirty="0" smtClean="0"/>
              <a:t>Schematics and layout complete in Custom Designer.</a:t>
            </a:r>
          </a:p>
          <a:p>
            <a:r>
              <a:rPr lang="en-US" dirty="0" smtClean="0"/>
              <a:t>Standard non-biased cells are characterized.</a:t>
            </a:r>
          </a:p>
          <a:p>
            <a:r>
              <a:rPr lang="en-US" dirty="0" smtClean="0"/>
              <a:t>CEL and FRAM view of both biased and non-biased cells.</a:t>
            </a:r>
          </a:p>
          <a:p>
            <a:pPr lvl="1"/>
            <a:r>
              <a:rPr lang="en-US" dirty="0" smtClean="0"/>
              <a:t>Seems to be some trouble with pin extraction, ICC won’t recognize pins</a:t>
            </a:r>
          </a:p>
          <a:p>
            <a:r>
              <a:rPr lang="en-US" dirty="0" smtClean="0"/>
              <a:t>Synthesized FFT in Design Compiler using non-biased cells.</a:t>
            </a:r>
            <a:endParaRPr lang="en-US" dirty="0"/>
          </a:p>
        </p:txBody>
      </p:sp>
      <p:sp>
        <p:nvSpPr>
          <p:cNvPr id="4" name="Slide Number Placeholder 3"/>
          <p:cNvSpPr>
            <a:spLocks noGrp="1"/>
          </p:cNvSpPr>
          <p:nvPr>
            <p:ph type="sldNum" sz="quarter" idx="12"/>
          </p:nvPr>
        </p:nvSpPr>
        <p:spPr/>
        <p:txBody>
          <a:bodyPr/>
          <a:lstStyle/>
          <a:p>
            <a:fld id="{BA9B540C-44DA-4F69-89C9-7C84606640D3}" type="slidenum">
              <a:rPr lang="en-US" smtClean="0"/>
              <a:pPr/>
              <a:t>15</a:t>
            </a:fld>
            <a:endParaRPr lang="en-US"/>
          </a:p>
        </p:txBody>
      </p:sp>
    </p:spTree>
    <p:extLst>
      <p:ext uri="{BB962C8B-B14F-4D97-AF65-F5344CB8AC3E}">
        <p14:creationId xmlns:p14="http://schemas.microsoft.com/office/powerpoint/2010/main" val="21432679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208"/>
            <a:ext cx="8229600" cy="1600200"/>
          </a:xfrm>
        </p:spPr>
        <p:txBody>
          <a:bodyPr/>
          <a:lstStyle/>
          <a:p>
            <a:r>
              <a:rPr lang="en-US" dirty="0" smtClean="0"/>
              <a:t>Future Work</a:t>
            </a:r>
            <a:endParaRPr lang="en-US" dirty="0"/>
          </a:p>
        </p:txBody>
      </p:sp>
      <p:sp>
        <p:nvSpPr>
          <p:cNvPr id="3" name="Content Placeholder 2"/>
          <p:cNvSpPr>
            <a:spLocks noGrp="1"/>
          </p:cNvSpPr>
          <p:nvPr>
            <p:ph idx="1"/>
          </p:nvPr>
        </p:nvSpPr>
        <p:spPr/>
        <p:txBody>
          <a:bodyPr>
            <a:normAutofit lnSpcReduction="10000"/>
          </a:bodyPr>
          <a:lstStyle/>
          <a:p>
            <a:r>
              <a:rPr lang="en-US" dirty="0" smtClean="0"/>
              <a:t>Characterize supply-biased cells.</a:t>
            </a:r>
          </a:p>
          <a:p>
            <a:endParaRPr lang="en-US" dirty="0" smtClean="0"/>
          </a:p>
          <a:p>
            <a:r>
              <a:rPr lang="en-US" dirty="0" smtClean="0"/>
              <a:t>Figure out how to extract pin information correctly.</a:t>
            </a:r>
          </a:p>
          <a:p>
            <a:endParaRPr lang="en-US" dirty="0" smtClean="0"/>
          </a:p>
          <a:p>
            <a:r>
              <a:rPr lang="en-US" dirty="0" smtClean="0"/>
              <a:t>Optimized layout for supply-biased cells.</a:t>
            </a:r>
          </a:p>
          <a:p>
            <a:endParaRPr lang="en-US" dirty="0" smtClean="0"/>
          </a:p>
          <a:p>
            <a:r>
              <a:rPr lang="en-US" dirty="0" smtClean="0"/>
              <a:t>Characterize supply-biased cells under 3 conditions: no bias, forward bias, and reverse bias.</a:t>
            </a:r>
          </a:p>
          <a:p>
            <a:pPr marL="0" indent="0">
              <a:buNone/>
            </a:pPr>
            <a:endParaRPr lang="en-US" dirty="0" smtClean="0"/>
          </a:p>
          <a:p>
            <a:r>
              <a:rPr lang="en-US" dirty="0" smtClean="0"/>
              <a:t>Adjust netlist to use supply-biased cells, complete layout of supply-biased FFT.</a:t>
            </a:r>
            <a:endParaRPr lang="en-US" dirty="0"/>
          </a:p>
        </p:txBody>
      </p:sp>
      <p:sp>
        <p:nvSpPr>
          <p:cNvPr id="4" name="Slide Number Placeholder 3"/>
          <p:cNvSpPr>
            <a:spLocks noGrp="1"/>
          </p:cNvSpPr>
          <p:nvPr>
            <p:ph type="sldNum" sz="quarter" idx="12"/>
          </p:nvPr>
        </p:nvSpPr>
        <p:spPr/>
        <p:txBody>
          <a:bodyPr/>
          <a:lstStyle/>
          <a:p>
            <a:fld id="{BA9B540C-44DA-4F69-89C9-7C84606640D3}" type="slidenum">
              <a:rPr lang="en-US" smtClean="0"/>
              <a:pPr/>
              <a:t>16</a:t>
            </a:fld>
            <a:endParaRPr lang="en-US"/>
          </a:p>
        </p:txBody>
      </p:sp>
    </p:spTree>
    <p:extLst>
      <p:ext uri="{BB962C8B-B14F-4D97-AF65-F5344CB8AC3E}">
        <p14:creationId xmlns:p14="http://schemas.microsoft.com/office/powerpoint/2010/main" val="34557028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312894"/>
            <a:ext cx="8229600" cy="1600200"/>
          </a:xfrm>
        </p:spPr>
        <p:txBody>
          <a:bodyPr/>
          <a:lstStyle/>
          <a:p>
            <a:r>
              <a:rPr lang="en-US" dirty="0" smtClean="0"/>
              <a:t>Questions?</a:t>
            </a:r>
            <a:endParaRPr lang="en-US" dirty="0"/>
          </a:p>
        </p:txBody>
      </p:sp>
      <p:sp>
        <p:nvSpPr>
          <p:cNvPr id="4" name="Slide Number Placeholder 3"/>
          <p:cNvSpPr>
            <a:spLocks noGrp="1"/>
          </p:cNvSpPr>
          <p:nvPr>
            <p:ph type="sldNum" sz="quarter" idx="12"/>
          </p:nvPr>
        </p:nvSpPr>
        <p:spPr/>
        <p:txBody>
          <a:bodyPr/>
          <a:lstStyle/>
          <a:p>
            <a:fld id="{BA9B540C-44DA-4F69-89C9-7C84606640D3}" type="slidenum">
              <a:rPr lang="en-US" smtClean="0"/>
              <a:pPr/>
              <a:t>17</a:t>
            </a:fld>
            <a:endParaRPr lang="en-US"/>
          </a:p>
        </p:txBody>
      </p:sp>
    </p:spTree>
    <p:extLst>
      <p:ext uri="{BB962C8B-B14F-4D97-AF65-F5344CB8AC3E}">
        <p14:creationId xmlns:p14="http://schemas.microsoft.com/office/powerpoint/2010/main" val="3225875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endParaRPr lang="en-US" dirty="0"/>
          </a:p>
          <a:p>
            <a:r>
              <a:rPr lang="en-US" dirty="0" smtClean="0"/>
              <a:t>Quick Background</a:t>
            </a:r>
            <a:endParaRPr lang="en-US" dirty="0" smtClean="0"/>
          </a:p>
          <a:p>
            <a:pPr lvl="1"/>
            <a:r>
              <a:rPr lang="en-US" dirty="0" smtClean="0"/>
              <a:t>FinFET </a:t>
            </a:r>
            <a:r>
              <a:rPr lang="en-US" dirty="0" smtClean="0"/>
              <a:t>technology</a:t>
            </a:r>
          </a:p>
          <a:p>
            <a:r>
              <a:rPr lang="en-US" dirty="0" smtClean="0"/>
              <a:t>Motivation</a:t>
            </a:r>
            <a:endParaRPr lang="en-US" dirty="0" smtClean="0"/>
          </a:p>
          <a:p>
            <a:r>
              <a:rPr lang="en-US" dirty="0" smtClean="0"/>
              <a:t>Supply-Biased</a:t>
            </a:r>
            <a:r>
              <a:rPr lang="en-US" dirty="0" smtClean="0"/>
              <a:t> </a:t>
            </a:r>
            <a:r>
              <a:rPr lang="en-US" dirty="0"/>
              <a:t>D</a:t>
            </a:r>
            <a:r>
              <a:rPr lang="en-US" dirty="0" smtClean="0"/>
              <a:t>esign</a:t>
            </a:r>
            <a:endParaRPr lang="en-US" dirty="0" smtClean="0"/>
          </a:p>
          <a:p>
            <a:r>
              <a:rPr lang="en-US" dirty="0" smtClean="0"/>
              <a:t>Proof-of-Concept Results</a:t>
            </a:r>
          </a:p>
          <a:p>
            <a:r>
              <a:rPr lang="en-US" dirty="0" smtClean="0"/>
              <a:t>Challenge in Synopsys</a:t>
            </a:r>
          </a:p>
          <a:p>
            <a:r>
              <a:rPr lang="en-US" dirty="0" smtClean="0"/>
              <a:t>Proposed Flow</a:t>
            </a:r>
          </a:p>
          <a:p>
            <a:r>
              <a:rPr lang="en-US" dirty="0" smtClean="0"/>
              <a:t>Tools</a:t>
            </a:r>
          </a:p>
          <a:p>
            <a:pPr lvl="1"/>
            <a:r>
              <a:rPr lang="en-US" dirty="0" smtClean="0"/>
              <a:t>Custom Designer</a:t>
            </a:r>
          </a:p>
          <a:p>
            <a:pPr lvl="1"/>
            <a:r>
              <a:rPr lang="en-US" dirty="0" smtClean="0"/>
              <a:t>SiliconSmart</a:t>
            </a:r>
          </a:p>
          <a:p>
            <a:pPr lvl="1"/>
            <a:r>
              <a:rPr lang="en-US" dirty="0" smtClean="0"/>
              <a:t>Milkyway</a:t>
            </a:r>
          </a:p>
          <a:p>
            <a:pPr lvl="1"/>
            <a:r>
              <a:rPr lang="en-US" dirty="0" smtClean="0"/>
              <a:t>Library Compiler</a:t>
            </a:r>
          </a:p>
          <a:p>
            <a:r>
              <a:rPr lang="en-US" dirty="0" smtClean="0"/>
              <a:t>Progress &amp; Future Work</a:t>
            </a:r>
            <a:endParaRPr lang="en-US" dirty="0" smtClean="0"/>
          </a:p>
        </p:txBody>
      </p:sp>
      <p:sp>
        <p:nvSpPr>
          <p:cNvPr id="4" name="Slide Number Placeholder 3"/>
          <p:cNvSpPr>
            <a:spLocks noGrp="1"/>
          </p:cNvSpPr>
          <p:nvPr>
            <p:ph type="sldNum" sz="quarter" idx="12"/>
          </p:nvPr>
        </p:nvSpPr>
        <p:spPr/>
        <p:txBody>
          <a:bodyPr/>
          <a:lstStyle/>
          <a:p>
            <a:fld id="{BA9B540C-44DA-4F69-89C9-7C84606640D3}" type="slidenum">
              <a:rPr lang="en-US" smtClean="0"/>
              <a:pPr/>
              <a:t>2</a:t>
            </a:fld>
            <a:endParaRPr lang="en-US"/>
          </a:p>
        </p:txBody>
      </p:sp>
    </p:spTree>
    <p:extLst>
      <p:ext uri="{BB962C8B-B14F-4D97-AF65-F5344CB8AC3E}">
        <p14:creationId xmlns:p14="http://schemas.microsoft.com/office/powerpoint/2010/main" val="20581854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pPr marL="0" indent="0">
              <a:buNone/>
            </a:pPr>
            <a:r>
              <a:rPr lang="en-US" dirty="0" err="1" smtClean="0"/>
              <a:t>FinFET</a:t>
            </a:r>
            <a:r>
              <a:rPr lang="en-US" dirty="0" smtClean="0"/>
              <a:t> Technology</a:t>
            </a:r>
          </a:p>
          <a:p>
            <a:r>
              <a:rPr lang="en-US" dirty="0" smtClean="0"/>
              <a:t>Scalable</a:t>
            </a:r>
          </a:p>
          <a:p>
            <a:r>
              <a:rPr lang="en-US" dirty="0" smtClean="0"/>
              <a:t>Higher drive strength per unit silicon</a:t>
            </a:r>
            <a:endParaRPr lang="en-US" dirty="0"/>
          </a:p>
        </p:txBody>
      </p:sp>
      <p:pic>
        <p:nvPicPr>
          <p:cNvPr id="5" name="Picture 4"/>
          <p:cNvPicPr>
            <a:picLocks noChangeAspect="1"/>
          </p:cNvPicPr>
          <p:nvPr/>
        </p:nvPicPr>
        <p:blipFill>
          <a:blip r:embed="rId2"/>
          <a:stretch>
            <a:fillRect/>
          </a:stretch>
        </p:blipFill>
        <p:spPr>
          <a:xfrm>
            <a:off x="666750" y="2935962"/>
            <a:ext cx="3035300" cy="2908300"/>
          </a:xfrm>
          <a:prstGeom prst="rect">
            <a:avLst/>
          </a:prstGeom>
        </p:spPr>
      </p:pic>
      <p:sp>
        <p:nvSpPr>
          <p:cNvPr id="6" name="TextBox 5"/>
          <p:cNvSpPr txBox="1"/>
          <p:nvPr/>
        </p:nvSpPr>
        <p:spPr>
          <a:xfrm>
            <a:off x="457200" y="5955387"/>
            <a:ext cx="4476750" cy="430887"/>
          </a:xfrm>
          <a:prstGeom prst="rect">
            <a:avLst/>
          </a:prstGeom>
          <a:noFill/>
        </p:spPr>
        <p:txBody>
          <a:bodyPr wrap="square" rtlCol="0">
            <a:spAutoFit/>
          </a:bodyPr>
          <a:lstStyle/>
          <a:p>
            <a:r>
              <a:rPr lang="en-US" sz="1100" dirty="0" smtClean="0"/>
              <a:t>Image from:  http</a:t>
            </a:r>
            <a:r>
              <a:rPr lang="en-US" sz="1100" dirty="0"/>
              <a:t>://</a:t>
            </a:r>
            <a:r>
              <a:rPr lang="en-US" sz="1100" dirty="0" err="1"/>
              <a:t>www.ece.uc.edu</a:t>
            </a:r>
            <a:r>
              <a:rPr lang="en-US" sz="1100" dirty="0"/>
              <a:t>/~</a:t>
            </a:r>
            <a:r>
              <a:rPr lang="en-US" sz="1100" dirty="0" err="1"/>
              <a:t>kroenker</a:t>
            </a:r>
            <a:r>
              <a:rPr lang="en-US" sz="1100" dirty="0"/>
              <a:t>/Research/Research%20Project%20Summaries/FINFET_image004.jpg</a:t>
            </a:r>
          </a:p>
        </p:txBody>
      </p:sp>
      <p:pic>
        <p:nvPicPr>
          <p:cNvPr id="7" name="Picture 6"/>
          <p:cNvPicPr>
            <a:picLocks noChangeAspect="1"/>
          </p:cNvPicPr>
          <p:nvPr/>
        </p:nvPicPr>
        <p:blipFill>
          <a:blip r:embed="rId3"/>
          <a:stretch>
            <a:fillRect/>
          </a:stretch>
        </p:blipFill>
        <p:spPr>
          <a:xfrm>
            <a:off x="4330700" y="3262987"/>
            <a:ext cx="4813300" cy="2692400"/>
          </a:xfrm>
          <a:prstGeom prst="rect">
            <a:avLst/>
          </a:prstGeom>
        </p:spPr>
      </p:pic>
      <p:sp>
        <p:nvSpPr>
          <p:cNvPr id="8" name="TextBox 7"/>
          <p:cNvSpPr txBox="1"/>
          <p:nvPr/>
        </p:nvSpPr>
        <p:spPr>
          <a:xfrm>
            <a:off x="4810125" y="5955387"/>
            <a:ext cx="3540125" cy="430887"/>
          </a:xfrm>
          <a:prstGeom prst="rect">
            <a:avLst/>
          </a:prstGeom>
          <a:noFill/>
        </p:spPr>
        <p:txBody>
          <a:bodyPr wrap="square" rtlCol="0">
            <a:spAutoFit/>
          </a:bodyPr>
          <a:lstStyle/>
          <a:p>
            <a:r>
              <a:rPr lang="en-US" sz="1100" dirty="0" smtClean="0"/>
              <a:t>Image from: http</a:t>
            </a:r>
            <a:r>
              <a:rPr lang="en-US" sz="1100" dirty="0"/>
              <a:t>://</a:t>
            </a:r>
            <a:r>
              <a:rPr lang="en-US" sz="1100" dirty="0" err="1"/>
              <a:t>www.siliconsemiconductor.net</a:t>
            </a:r>
            <a:r>
              <a:rPr lang="en-US" sz="1100" dirty="0"/>
              <a:t>/images/news/image-76523-2012-12-12.jpg</a:t>
            </a:r>
          </a:p>
        </p:txBody>
      </p:sp>
      <p:sp>
        <p:nvSpPr>
          <p:cNvPr id="4" name="Slide Number Placeholder 3"/>
          <p:cNvSpPr>
            <a:spLocks noGrp="1"/>
          </p:cNvSpPr>
          <p:nvPr>
            <p:ph type="sldNum" sz="quarter" idx="12"/>
          </p:nvPr>
        </p:nvSpPr>
        <p:spPr/>
        <p:txBody>
          <a:bodyPr/>
          <a:lstStyle/>
          <a:p>
            <a:fld id="{BA9B540C-44DA-4F69-89C9-7C84606640D3}" type="slidenum">
              <a:rPr lang="en-US" smtClean="0"/>
              <a:pPr/>
              <a:t>3</a:t>
            </a:fld>
            <a:endParaRPr lang="en-US"/>
          </a:p>
        </p:txBody>
      </p:sp>
    </p:spTree>
    <p:extLst>
      <p:ext uri="{BB962C8B-B14F-4D97-AF65-F5344CB8AC3E}">
        <p14:creationId xmlns:p14="http://schemas.microsoft.com/office/powerpoint/2010/main" val="3419844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a:t>
            </a:r>
            <a:endParaRPr lang="en-US" dirty="0"/>
          </a:p>
        </p:txBody>
      </p:sp>
      <p:sp>
        <p:nvSpPr>
          <p:cNvPr id="3" name="Content Placeholder 2"/>
          <p:cNvSpPr>
            <a:spLocks noGrp="1"/>
          </p:cNvSpPr>
          <p:nvPr>
            <p:ph idx="1"/>
          </p:nvPr>
        </p:nvSpPr>
        <p:spPr/>
        <p:txBody>
          <a:bodyPr/>
          <a:lstStyle/>
          <a:p>
            <a:pPr marL="0" indent="0">
              <a:buNone/>
            </a:pPr>
            <a:r>
              <a:rPr lang="en-US" dirty="0" smtClean="0"/>
              <a:t>Body biasing does not work on </a:t>
            </a:r>
            <a:r>
              <a:rPr lang="en-US" dirty="0" err="1" smtClean="0"/>
              <a:t>FinFETs</a:t>
            </a:r>
            <a:endParaRPr lang="en-US" dirty="0" smtClean="0"/>
          </a:p>
          <a:p>
            <a:r>
              <a:rPr lang="en-US" dirty="0" smtClean="0"/>
              <a:t>MOSFET vs. </a:t>
            </a:r>
            <a:r>
              <a:rPr lang="en-US" dirty="0" err="1" smtClean="0"/>
              <a:t>FinFET</a:t>
            </a:r>
            <a:r>
              <a:rPr lang="en-US" dirty="0" smtClean="0"/>
              <a:t>:</a:t>
            </a:r>
          </a:p>
          <a:p>
            <a:endParaRPr lang="en-US" dirty="0"/>
          </a:p>
        </p:txBody>
      </p:sp>
      <p:sp>
        <p:nvSpPr>
          <p:cNvPr id="5" name="TextBox 4"/>
          <p:cNvSpPr txBox="1"/>
          <p:nvPr/>
        </p:nvSpPr>
        <p:spPr>
          <a:xfrm>
            <a:off x="1352550" y="6256968"/>
            <a:ext cx="6362700" cy="261610"/>
          </a:xfrm>
          <a:prstGeom prst="rect">
            <a:avLst/>
          </a:prstGeom>
          <a:noFill/>
        </p:spPr>
        <p:txBody>
          <a:bodyPr wrap="square" rtlCol="0">
            <a:spAutoFit/>
          </a:bodyPr>
          <a:lstStyle/>
          <a:p>
            <a:r>
              <a:rPr lang="en-US" sz="1100" dirty="0"/>
              <a:t>https://</a:t>
            </a:r>
            <a:r>
              <a:rPr lang="en-US" sz="1100" dirty="0" err="1"/>
              <a:t>www.semiwiki.com</a:t>
            </a:r>
            <a:r>
              <a:rPr lang="en-US" sz="1100" dirty="0"/>
              <a:t>/forum/content/attachments/5665d1355855218-planar-vs.-3d-finfet.jpg</a:t>
            </a:r>
          </a:p>
        </p:txBody>
      </p:sp>
      <p:pic>
        <p:nvPicPr>
          <p:cNvPr id="6" name="Picture 5"/>
          <p:cNvPicPr>
            <a:picLocks noChangeAspect="1"/>
          </p:cNvPicPr>
          <p:nvPr/>
        </p:nvPicPr>
        <p:blipFill>
          <a:blip r:embed="rId3"/>
          <a:stretch>
            <a:fillRect/>
          </a:stretch>
        </p:blipFill>
        <p:spPr>
          <a:xfrm>
            <a:off x="1678469" y="2690007"/>
            <a:ext cx="5801379" cy="3566961"/>
          </a:xfrm>
          <a:prstGeom prst="rect">
            <a:avLst/>
          </a:prstGeom>
        </p:spPr>
      </p:pic>
      <p:sp>
        <p:nvSpPr>
          <p:cNvPr id="4" name="Slide Number Placeholder 3"/>
          <p:cNvSpPr>
            <a:spLocks noGrp="1"/>
          </p:cNvSpPr>
          <p:nvPr>
            <p:ph type="sldNum" sz="quarter" idx="12"/>
          </p:nvPr>
        </p:nvSpPr>
        <p:spPr/>
        <p:txBody>
          <a:bodyPr/>
          <a:lstStyle/>
          <a:p>
            <a:fld id="{BA9B540C-44DA-4F69-89C9-7C84606640D3}" type="slidenum">
              <a:rPr lang="en-US" smtClean="0"/>
              <a:pPr/>
              <a:t>4</a:t>
            </a:fld>
            <a:endParaRPr lang="en-US"/>
          </a:p>
        </p:txBody>
      </p:sp>
    </p:spTree>
    <p:extLst>
      <p:ext uri="{BB962C8B-B14F-4D97-AF65-F5344CB8AC3E}">
        <p14:creationId xmlns:p14="http://schemas.microsoft.com/office/powerpoint/2010/main" val="21575090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473022"/>
            <a:ext cx="8229600" cy="1143000"/>
          </a:xfrm>
        </p:spPr>
        <p:txBody>
          <a:bodyPr/>
          <a:lstStyle/>
          <a:p>
            <a:r>
              <a:rPr lang="en-US" dirty="0" smtClean="0"/>
              <a:t>Supply Biased Inverter Gate</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4624" y="1707817"/>
            <a:ext cx="6096001" cy="4854801"/>
          </a:xfrm>
        </p:spPr>
      </p:pic>
      <p:sp>
        <p:nvSpPr>
          <p:cNvPr id="2" name="Slide Number Placeholder 1"/>
          <p:cNvSpPr>
            <a:spLocks noGrp="1"/>
          </p:cNvSpPr>
          <p:nvPr>
            <p:ph type="sldNum" sz="quarter" idx="12"/>
          </p:nvPr>
        </p:nvSpPr>
        <p:spPr/>
        <p:txBody>
          <a:bodyPr/>
          <a:lstStyle/>
          <a:p>
            <a:fld id="{BA9B540C-44DA-4F69-89C9-7C84606640D3}" type="slidenum">
              <a:rPr lang="en-US" smtClean="0"/>
              <a:pPr/>
              <a:t>5</a:t>
            </a:fld>
            <a:endParaRPr lang="en-US"/>
          </a:p>
        </p:txBody>
      </p:sp>
    </p:spTree>
    <p:extLst>
      <p:ext uri="{BB962C8B-B14F-4D97-AF65-F5344CB8AC3E}">
        <p14:creationId xmlns:p14="http://schemas.microsoft.com/office/powerpoint/2010/main" val="20104423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Ring Oscillator</a:t>
            </a:r>
            <a:endParaRPr lang="en-US" dirty="0"/>
          </a:p>
        </p:txBody>
      </p:sp>
      <p:sp>
        <p:nvSpPr>
          <p:cNvPr id="4" name="Content Placeholder 3"/>
          <p:cNvSpPr>
            <a:spLocks noGrp="1"/>
          </p:cNvSpPr>
          <p:nvPr>
            <p:ph sz="half" idx="4294967295"/>
          </p:nvPr>
        </p:nvSpPr>
        <p:spPr>
          <a:xfrm>
            <a:off x="457200" y="1600200"/>
            <a:ext cx="4038600" cy="4525963"/>
          </a:xfrm>
          <a:prstGeom prst="rect">
            <a:avLst/>
          </a:prstGeom>
        </p:spPr>
        <p:txBody>
          <a:bodyPr/>
          <a:lstStyle/>
          <a:p>
            <a:endParaRPr lang="en-US" dirty="0" smtClean="0"/>
          </a:p>
          <a:p>
            <a:endParaRPr lang="en-US" dirty="0" smtClean="0"/>
          </a:p>
          <a:p>
            <a:r>
              <a:rPr lang="en-US" dirty="0" smtClean="0"/>
              <a:t>11 Inverters</a:t>
            </a:r>
          </a:p>
          <a:p>
            <a:r>
              <a:rPr lang="en-US" dirty="0" smtClean="0"/>
              <a:t>Swept bias voltage  from -0.1 V to 0.1 V</a:t>
            </a:r>
          </a:p>
          <a:p>
            <a:pPr lvl="1"/>
            <a:r>
              <a:rPr lang="en-US" dirty="0" smtClean="0"/>
              <a:t>1.1 V nominal</a:t>
            </a:r>
          </a:p>
          <a:p>
            <a:r>
              <a:rPr lang="en-US" dirty="0" smtClean="0"/>
              <a:t>Measured frequency, active power, and static power vs. bias voltage</a:t>
            </a:r>
            <a:endParaRPr lang="en-US" dirty="0"/>
          </a:p>
        </p:txBody>
      </p:sp>
      <p:pic>
        <p:nvPicPr>
          <p:cNvPr id="6" name="Content Placeholder 5"/>
          <p:cNvPicPr>
            <a:picLocks noGrp="1" noChangeAspect="1"/>
          </p:cNvPicPr>
          <p:nvPr>
            <p:ph sz="half" idx="2"/>
          </p:nvPr>
        </p:nvPicPr>
        <p:blipFill>
          <a:blip r:embed="rId2" cstate="email">
            <a:extLst>
              <a:ext uri="{28A0092B-C50C-407E-A947-70E740481C1C}">
                <a14:useLocalDpi xmlns:a14="http://schemas.microsoft.com/office/drawing/2010/main" val="0"/>
              </a:ext>
            </a:extLst>
          </a:blip>
          <a:stretch>
            <a:fillRect/>
          </a:stretch>
        </p:blipFill>
        <p:spPr>
          <a:xfrm>
            <a:off x="4648200" y="2210003"/>
            <a:ext cx="4038600" cy="3528606"/>
          </a:xfrm>
        </p:spPr>
      </p:pic>
      <p:sp>
        <p:nvSpPr>
          <p:cNvPr id="3" name="Slide Number Placeholder 2"/>
          <p:cNvSpPr>
            <a:spLocks noGrp="1"/>
          </p:cNvSpPr>
          <p:nvPr>
            <p:ph type="sldNum" sz="quarter" idx="12"/>
          </p:nvPr>
        </p:nvSpPr>
        <p:spPr/>
        <p:txBody>
          <a:bodyPr/>
          <a:lstStyle/>
          <a:p>
            <a:fld id="{BA9B540C-44DA-4F69-89C9-7C84606640D3}" type="slidenum">
              <a:rPr lang="en-US" smtClean="0"/>
              <a:pPr/>
              <a:t>6</a:t>
            </a:fld>
            <a:endParaRPr lang="en-US"/>
          </a:p>
        </p:txBody>
      </p:sp>
    </p:spTree>
    <p:extLst>
      <p:ext uri="{BB962C8B-B14F-4D97-AF65-F5344CB8AC3E}">
        <p14:creationId xmlns:p14="http://schemas.microsoft.com/office/powerpoint/2010/main" val="24458649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Ring Oscillator Results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91889501"/>
              </p:ext>
            </p:extLst>
          </p:nvPr>
        </p:nvGraphicFramePr>
        <p:xfrm>
          <a:off x="-71098" y="1600200"/>
          <a:ext cx="4724400" cy="259079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a:graphicFrameLocks/>
          </p:cNvGraphicFramePr>
          <p:nvPr>
            <p:extLst>
              <p:ext uri="{D42A27DB-BD31-4B8C-83A1-F6EECF244321}">
                <p14:modId xmlns:p14="http://schemas.microsoft.com/office/powerpoint/2010/main" val="1191986742"/>
              </p:ext>
            </p:extLst>
          </p:nvPr>
        </p:nvGraphicFramePr>
        <p:xfrm>
          <a:off x="4653302" y="1512094"/>
          <a:ext cx="4572000" cy="2667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extLst>
              <p:ext uri="{D42A27DB-BD31-4B8C-83A1-F6EECF244321}">
                <p14:modId xmlns:p14="http://schemas.microsoft.com/office/powerpoint/2010/main" val="400613156"/>
              </p:ext>
            </p:extLst>
          </p:nvPr>
        </p:nvGraphicFramePr>
        <p:xfrm>
          <a:off x="2209800" y="4038600"/>
          <a:ext cx="45720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3" name="Slide Number Placeholder 2"/>
          <p:cNvSpPr>
            <a:spLocks noGrp="1"/>
          </p:cNvSpPr>
          <p:nvPr>
            <p:ph type="sldNum" sz="quarter" idx="12"/>
          </p:nvPr>
        </p:nvSpPr>
        <p:spPr/>
        <p:txBody>
          <a:bodyPr/>
          <a:lstStyle/>
          <a:p>
            <a:fld id="{BA9B540C-44DA-4F69-89C9-7C84606640D3}" type="slidenum">
              <a:rPr lang="en-US" smtClean="0"/>
              <a:pPr/>
              <a:t>7</a:t>
            </a:fld>
            <a:endParaRPr lang="en-US"/>
          </a:p>
        </p:txBody>
      </p:sp>
    </p:spTree>
    <p:extLst>
      <p:ext uri="{BB962C8B-B14F-4D97-AF65-F5344CB8AC3E}">
        <p14:creationId xmlns:p14="http://schemas.microsoft.com/office/powerpoint/2010/main" val="40016670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with Synopsys</a:t>
            </a:r>
            <a:endParaRPr lang="en-US" dirty="0"/>
          </a:p>
        </p:txBody>
      </p:sp>
      <p:sp>
        <p:nvSpPr>
          <p:cNvPr id="3" name="Content Placeholder 2"/>
          <p:cNvSpPr>
            <a:spLocks noGrp="1"/>
          </p:cNvSpPr>
          <p:nvPr>
            <p:ph idx="1"/>
          </p:nvPr>
        </p:nvSpPr>
        <p:spPr/>
        <p:txBody>
          <a:bodyPr>
            <a:normAutofit/>
          </a:bodyPr>
          <a:lstStyle/>
          <a:p>
            <a:endParaRPr lang="en-US" dirty="0" smtClean="0"/>
          </a:p>
          <a:p>
            <a:r>
              <a:rPr lang="en-US" dirty="0" smtClean="0"/>
              <a:t>Synopsys cannot correctly connect supply-biased gates (high output to NMOS, low output to PMOS).</a:t>
            </a:r>
          </a:p>
          <a:p>
            <a:r>
              <a:rPr lang="en-US" dirty="0" smtClean="0"/>
              <a:t>Characterizing the gates is difficult because many vectors are not possible.</a:t>
            </a:r>
          </a:p>
          <a:p>
            <a:r>
              <a:rPr lang="en-US" dirty="0" smtClean="0"/>
              <a:t>These gates can be viewed as similar to differential signaling.</a:t>
            </a:r>
          </a:p>
          <a:p>
            <a:pPr lvl="1"/>
            <a:r>
              <a:rPr lang="en-US" dirty="0" smtClean="0"/>
              <a:t>We have found that Synopsys does not readily support this.</a:t>
            </a:r>
            <a:endParaRPr lang="en-US" dirty="0" smtClean="0"/>
          </a:p>
        </p:txBody>
      </p:sp>
      <p:sp>
        <p:nvSpPr>
          <p:cNvPr id="4" name="Slide Number Placeholder 3"/>
          <p:cNvSpPr>
            <a:spLocks noGrp="1"/>
          </p:cNvSpPr>
          <p:nvPr>
            <p:ph type="sldNum" sz="quarter" idx="12"/>
          </p:nvPr>
        </p:nvSpPr>
        <p:spPr/>
        <p:txBody>
          <a:bodyPr/>
          <a:lstStyle/>
          <a:p>
            <a:fld id="{BA9B540C-44DA-4F69-89C9-7C84606640D3}" type="slidenum">
              <a:rPr lang="en-US" smtClean="0"/>
              <a:pPr/>
              <a:t>8</a:t>
            </a:fld>
            <a:endParaRPr lang="en-US"/>
          </a:p>
        </p:txBody>
      </p:sp>
    </p:spTree>
    <p:extLst>
      <p:ext uri="{BB962C8B-B14F-4D97-AF65-F5344CB8AC3E}">
        <p14:creationId xmlns:p14="http://schemas.microsoft.com/office/powerpoint/2010/main" val="31684701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081" y="2046358"/>
            <a:ext cx="8229600" cy="1600200"/>
          </a:xfrm>
        </p:spPr>
        <p:txBody>
          <a:bodyPr/>
          <a:lstStyle/>
          <a:p>
            <a:r>
              <a:rPr lang="en-US" dirty="0" smtClean="0"/>
              <a:t>Proposed Flow</a:t>
            </a:r>
            <a:endParaRPr lang="en-US" dirty="0"/>
          </a:p>
        </p:txBody>
      </p:sp>
      <p:sp>
        <p:nvSpPr>
          <p:cNvPr id="3" name="TextBox 2"/>
          <p:cNvSpPr txBox="1"/>
          <p:nvPr/>
        </p:nvSpPr>
        <p:spPr>
          <a:xfrm>
            <a:off x="128512" y="446908"/>
            <a:ext cx="3228900"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b="1" dirty="0" smtClean="0"/>
              <a:t>1</a:t>
            </a:r>
            <a:r>
              <a:rPr lang="en-US" sz="1200" dirty="0" smtClean="0"/>
              <a:t>. Create Schematics and Layout of Standard Cells and Supply-Biased Cells in Custom Designer</a:t>
            </a:r>
            <a:endParaRPr lang="en-US" sz="1200" dirty="0"/>
          </a:p>
        </p:txBody>
      </p:sp>
      <p:sp>
        <p:nvSpPr>
          <p:cNvPr id="6" name="Right Arrow 5"/>
          <p:cNvSpPr/>
          <p:nvPr/>
        </p:nvSpPr>
        <p:spPr>
          <a:xfrm>
            <a:off x="3458031" y="692946"/>
            <a:ext cx="898965"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470144" y="519763"/>
            <a:ext cx="1549497"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b="1" dirty="0" smtClean="0"/>
              <a:t>2</a:t>
            </a:r>
            <a:r>
              <a:rPr lang="en-US" sz="1200" dirty="0" smtClean="0"/>
              <a:t>. Characterize Standard Cells using Synopsys SiliconSmart</a:t>
            </a:r>
            <a:endParaRPr lang="en-US" sz="1200" dirty="0"/>
          </a:p>
        </p:txBody>
      </p:sp>
      <p:sp>
        <p:nvSpPr>
          <p:cNvPr id="8" name="Down Arrow 7"/>
          <p:cNvSpPr/>
          <p:nvPr/>
        </p:nvSpPr>
        <p:spPr>
          <a:xfrm rot="16200000">
            <a:off x="6386655" y="491742"/>
            <a:ext cx="484632" cy="88036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7261504" y="531784"/>
            <a:ext cx="1732478"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b="1" dirty="0" smtClean="0"/>
              <a:t>3</a:t>
            </a:r>
            <a:r>
              <a:rPr lang="en-US" sz="1200" dirty="0" smtClean="0"/>
              <a:t>. Convert Output of SiliconSmart to Binary using Library Compiler</a:t>
            </a:r>
          </a:p>
        </p:txBody>
      </p:sp>
      <p:sp>
        <p:nvSpPr>
          <p:cNvPr id="10" name="Right Arrow 9"/>
          <p:cNvSpPr/>
          <p:nvPr/>
        </p:nvSpPr>
        <p:spPr>
          <a:xfrm rot="5400000">
            <a:off x="7467940" y="2394581"/>
            <a:ext cx="1030402"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6825855" y="3769980"/>
            <a:ext cx="2164556"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b="1" dirty="0" smtClean="0"/>
              <a:t>4</a:t>
            </a:r>
            <a:r>
              <a:rPr lang="en-US" sz="1200" dirty="0" smtClean="0"/>
              <a:t>. Synthesize Block in Design Compiler using Standard Cell (Non-Biased) Library</a:t>
            </a:r>
            <a:endParaRPr lang="en-US" sz="1200"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rot="5400000">
            <a:off x="6918344" y="4305963"/>
            <a:ext cx="1979575"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Left Arrow 11"/>
          <p:cNvSpPr/>
          <p:nvPr/>
        </p:nvSpPr>
        <p:spPr>
          <a:xfrm>
            <a:off x="5580301" y="5051893"/>
            <a:ext cx="878680"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46446" y="4238667"/>
            <a:ext cx="2721769"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b="1" dirty="0" smtClean="0"/>
              <a:t>6</a:t>
            </a:r>
            <a:r>
              <a:rPr lang="en-US" sz="1200" dirty="0" smtClean="0"/>
              <a:t>. Manipulate Netlist Generated from Design Compiler to Implement Supply-Biased Cells in ICC</a:t>
            </a:r>
            <a:endParaRPr lang="en-US" sz="1200" dirty="0"/>
          </a:p>
        </p:txBody>
      </p:sp>
      <p:sp>
        <p:nvSpPr>
          <p:cNvPr id="14" name="TextBox 13"/>
          <p:cNvSpPr txBox="1"/>
          <p:nvPr/>
        </p:nvSpPr>
        <p:spPr>
          <a:xfrm>
            <a:off x="4021932" y="4697685"/>
            <a:ext cx="1406172" cy="12003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b="1" dirty="0" smtClean="0"/>
              <a:t>5</a:t>
            </a:r>
            <a:r>
              <a:rPr lang="en-US" sz="1200" dirty="0" smtClean="0"/>
              <a:t>. Export Layout from Custom Designer and Import into Milkyway Environment</a:t>
            </a:r>
            <a:endParaRPr lang="en-US" sz="1200" dirty="0"/>
          </a:p>
        </p:txBody>
      </p:sp>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28587" y="4886764"/>
            <a:ext cx="2757488" cy="15426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Left Arrow 14"/>
          <p:cNvSpPr/>
          <p:nvPr/>
        </p:nvSpPr>
        <p:spPr>
          <a:xfrm>
            <a:off x="3123278" y="4813217"/>
            <a:ext cx="784235"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16"/>
          <p:cNvSpPr>
            <a:spLocks noGrp="1"/>
          </p:cNvSpPr>
          <p:nvPr>
            <p:ph type="sldNum" sz="quarter" idx="12"/>
          </p:nvPr>
        </p:nvSpPr>
        <p:spPr/>
        <p:txBody>
          <a:bodyPr/>
          <a:lstStyle/>
          <a:p>
            <a:fld id="{BA9B540C-44DA-4F69-89C9-7C84606640D3}" type="slidenum">
              <a:rPr lang="en-US" smtClean="0"/>
              <a:pPr/>
              <a:t>9</a:t>
            </a:fld>
            <a:endParaRPr lang="en-US"/>
          </a:p>
        </p:txBody>
      </p:sp>
      <p:pic>
        <p:nvPicPr>
          <p:cNvPr id="18" name="Picture 1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27850" y="1093239"/>
            <a:ext cx="3230223" cy="1734485"/>
          </a:xfrm>
          <a:prstGeom prst="rect">
            <a:avLst/>
          </a:prstGeom>
          <a:ln w="3175"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9921331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4438</TotalTime>
  <Words>696</Words>
  <Application>Microsoft Office PowerPoint</Application>
  <PresentationFormat>On-screen Show (4:3)</PresentationFormat>
  <Paragraphs>133</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Executive</vt:lpstr>
      <vt:lpstr>Supply Voltage Biasing in Synopsys</vt:lpstr>
      <vt:lpstr>Agenda</vt:lpstr>
      <vt:lpstr>Background</vt:lpstr>
      <vt:lpstr>Motivation</vt:lpstr>
      <vt:lpstr>Supply Biased Inverter Gate</vt:lpstr>
      <vt:lpstr>Ring Oscillator</vt:lpstr>
      <vt:lpstr>Ring Oscillator Results</vt:lpstr>
      <vt:lpstr>Problem with Synopsys</vt:lpstr>
      <vt:lpstr>Proposed Flow</vt:lpstr>
      <vt:lpstr>Custom Designer</vt:lpstr>
      <vt:lpstr>SiliconSmart</vt:lpstr>
      <vt:lpstr>Library Compiler</vt:lpstr>
      <vt:lpstr>Milkyway Environment</vt:lpstr>
      <vt:lpstr>Tool-Specific Challenges</vt:lpstr>
      <vt:lpstr>Progress</vt:lpstr>
      <vt:lpstr>Future Work</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Supply Voltage Biasing</dc:title>
  <dc:creator>Elena Weinberg</dc:creator>
  <cp:lastModifiedBy>Andy</cp:lastModifiedBy>
  <cp:revision>104</cp:revision>
  <cp:lastPrinted>2013-12-03T15:37:45Z</cp:lastPrinted>
  <dcterms:created xsi:type="dcterms:W3CDTF">2013-12-02T22:29:09Z</dcterms:created>
  <dcterms:modified xsi:type="dcterms:W3CDTF">2014-05-09T12:40:25Z</dcterms:modified>
</cp:coreProperties>
</file>